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1"/>
  </p:notesMasterIdLst>
  <p:handoutMasterIdLst>
    <p:handoutMasterId r:id="rId242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501" r:id="rId63"/>
    <p:sldId id="498" r:id="rId64"/>
    <p:sldId id="542" r:id="rId65"/>
    <p:sldId id="303" r:id="rId66"/>
    <p:sldId id="304" r:id="rId67"/>
    <p:sldId id="474" r:id="rId68"/>
    <p:sldId id="305" r:id="rId69"/>
    <p:sldId id="650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633" r:id="rId82"/>
    <p:sldId id="516" r:id="rId83"/>
    <p:sldId id="315" r:id="rId84"/>
    <p:sldId id="476" r:id="rId85"/>
    <p:sldId id="582" r:id="rId86"/>
    <p:sldId id="583" r:id="rId87"/>
    <p:sldId id="577" r:id="rId88"/>
    <p:sldId id="318" r:id="rId89"/>
    <p:sldId id="514" r:id="rId90"/>
    <p:sldId id="592" r:id="rId91"/>
    <p:sldId id="319" r:id="rId92"/>
    <p:sldId id="316" r:id="rId93"/>
    <p:sldId id="317" r:id="rId94"/>
    <p:sldId id="444" r:id="rId95"/>
    <p:sldId id="320" r:id="rId96"/>
    <p:sldId id="321" r:id="rId97"/>
    <p:sldId id="499" r:id="rId98"/>
    <p:sldId id="585" r:id="rId99"/>
    <p:sldId id="586" r:id="rId100"/>
    <p:sldId id="623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597" r:id="rId163"/>
    <p:sldId id="598" r:id="rId164"/>
    <p:sldId id="599" r:id="rId165"/>
    <p:sldId id="600" r:id="rId166"/>
    <p:sldId id="601" r:id="rId167"/>
    <p:sldId id="602" r:id="rId168"/>
    <p:sldId id="603" r:id="rId169"/>
    <p:sldId id="651" r:id="rId170"/>
    <p:sldId id="604" r:id="rId171"/>
    <p:sldId id="605" r:id="rId172"/>
    <p:sldId id="606" r:id="rId173"/>
    <p:sldId id="607" r:id="rId174"/>
    <p:sldId id="608" r:id="rId175"/>
    <p:sldId id="609" r:id="rId176"/>
    <p:sldId id="387" r:id="rId177"/>
    <p:sldId id="388" r:id="rId178"/>
    <p:sldId id="389" r:id="rId179"/>
    <p:sldId id="590" r:id="rId180"/>
    <p:sldId id="465" r:id="rId181"/>
    <p:sldId id="392" r:id="rId182"/>
    <p:sldId id="591" r:id="rId183"/>
    <p:sldId id="394" r:id="rId184"/>
    <p:sldId id="395" r:id="rId185"/>
    <p:sldId id="396" r:id="rId186"/>
    <p:sldId id="397" r:id="rId187"/>
    <p:sldId id="398" r:id="rId188"/>
    <p:sldId id="478" r:id="rId189"/>
    <p:sldId id="402" r:id="rId190"/>
    <p:sldId id="466" r:id="rId191"/>
    <p:sldId id="403" r:id="rId192"/>
    <p:sldId id="404" r:id="rId193"/>
    <p:sldId id="405" r:id="rId194"/>
    <p:sldId id="408" r:id="rId195"/>
    <p:sldId id="409" r:id="rId196"/>
    <p:sldId id="410" r:id="rId197"/>
    <p:sldId id="411" r:id="rId198"/>
    <p:sldId id="413" r:id="rId199"/>
    <p:sldId id="415" r:id="rId200"/>
    <p:sldId id="416" r:id="rId201"/>
    <p:sldId id="417" r:id="rId202"/>
    <p:sldId id="418" r:id="rId203"/>
    <p:sldId id="419" r:id="rId204"/>
    <p:sldId id="420" r:id="rId205"/>
    <p:sldId id="421" r:id="rId206"/>
    <p:sldId id="645" r:id="rId207"/>
    <p:sldId id="646" r:id="rId208"/>
    <p:sldId id="647" r:id="rId209"/>
    <p:sldId id="596" r:id="rId210"/>
    <p:sldId id="637" r:id="rId211"/>
    <p:sldId id="634" r:id="rId212"/>
    <p:sldId id="635" r:id="rId213"/>
    <p:sldId id="638" r:id="rId214"/>
    <p:sldId id="639" r:id="rId215"/>
    <p:sldId id="625" r:id="rId216"/>
    <p:sldId id="626" r:id="rId217"/>
    <p:sldId id="640" r:id="rId218"/>
    <p:sldId id="627" r:id="rId219"/>
    <p:sldId id="628" r:id="rId220"/>
    <p:sldId id="641" r:id="rId221"/>
    <p:sldId id="618" r:id="rId222"/>
    <p:sldId id="619" r:id="rId223"/>
    <p:sldId id="620" r:id="rId224"/>
    <p:sldId id="621" r:id="rId225"/>
    <p:sldId id="622" r:id="rId226"/>
    <p:sldId id="610" r:id="rId227"/>
    <p:sldId id="611" r:id="rId228"/>
    <p:sldId id="612" r:id="rId229"/>
    <p:sldId id="613" r:id="rId230"/>
    <p:sldId id="614" r:id="rId231"/>
    <p:sldId id="615" r:id="rId232"/>
    <p:sldId id="616" r:id="rId233"/>
    <p:sldId id="617" r:id="rId234"/>
    <p:sldId id="643" r:id="rId235"/>
    <p:sldId id="629" r:id="rId236"/>
    <p:sldId id="630" r:id="rId237"/>
    <p:sldId id="636" r:id="rId238"/>
    <p:sldId id="523" r:id="rId239"/>
    <p:sldId id="505" r:id="rId240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Einführung in (Embedded) C" id="{E3FB269C-5748-45B4-A064-085A4F3038A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51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96433" autoAdjust="0"/>
  </p:normalViewPr>
  <p:slideViewPr>
    <p:cSldViewPr>
      <p:cViewPr>
        <p:scale>
          <a:sx n="125" d="100"/>
          <a:sy n="125" d="100"/>
        </p:scale>
        <p:origin x="996" y="-6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A447-5B3B-4FCE-B382-592AA6E3076F}">
      <dsp:nvSpPr>
        <dsp:cNvPr id="0" name=""/>
        <dsp:cNvSpPr/>
      </dsp:nvSpPr>
      <dsp:spPr>
        <a:xfrm>
          <a:off x="108047" y="3117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Compile Time</a:t>
          </a:r>
          <a:endParaRPr lang="en-US" sz="1400" kern="1200"/>
        </a:p>
      </dsp:txBody>
      <dsp:txXfrm>
        <a:off x="540047" y="31174"/>
        <a:ext cx="2123317" cy="864000"/>
      </dsp:txXfrm>
    </dsp:sp>
    <dsp:sp modelId="{0503B176-32A5-4A04-B3E5-A9BD2E32D2E9}">
      <dsp:nvSpPr>
        <dsp:cNvPr id="0" name=""/>
        <dsp:cNvSpPr/>
      </dsp:nvSpPr>
      <dsp:spPr>
        <a:xfrm>
          <a:off x="1429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1x je </a:t>
          </a:r>
          <a:r>
            <a:rPr lang="de-DE" sz="1400" kern="1200" smtClean="0"/>
            <a:t>Übersetzungseinheit (c.-Datei)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Compiler</a:t>
          </a:r>
          <a:endParaRPr lang="en-US" sz="1400" kern="1200"/>
        </a:p>
      </dsp:txBody>
      <dsp:txXfrm>
        <a:off x="1429" y="1004159"/>
        <a:ext cx="2389854" cy="990000"/>
      </dsp:txXfrm>
    </dsp:sp>
    <dsp:sp modelId="{E89C0B31-2CD3-4FF3-A1D1-7839C0207329}">
      <dsp:nvSpPr>
        <dsp:cNvPr id="0" name=""/>
        <dsp:cNvSpPr/>
      </dsp:nvSpPr>
      <dsp:spPr>
        <a:xfrm>
          <a:off x="2876646" y="2043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Link Time</a:t>
          </a:r>
          <a:endParaRPr lang="en-US" sz="1400" kern="1200"/>
        </a:p>
      </dsp:txBody>
      <dsp:txXfrm>
        <a:off x="3308646" y="20434"/>
        <a:ext cx="2123317" cy="864000"/>
      </dsp:txXfrm>
    </dsp:sp>
    <dsp:sp modelId="{A86789FF-C8B3-4F46-8636-3EADBB276318}">
      <dsp:nvSpPr>
        <dsp:cNvPr id="0" name=""/>
        <dsp:cNvSpPr/>
      </dsp:nvSpPr>
      <dsp:spPr>
        <a:xfrm>
          <a:off x="2772747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</a:t>
          </a:r>
          <a:r>
            <a:rPr lang="de-DE" sz="1400" kern="1200" smtClean="0"/>
            <a:t>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smtClean="0"/>
            <a:t>1x je Bauvorgang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Compiler</a:t>
          </a:r>
          <a:endParaRPr lang="en-US" sz="1400" kern="1200"/>
        </a:p>
      </dsp:txBody>
      <dsp:txXfrm>
        <a:off x="2772747" y="1004159"/>
        <a:ext cx="2389854" cy="990000"/>
      </dsp:txXfrm>
    </dsp:sp>
    <dsp:sp modelId="{ADB1D890-E7C7-489B-898A-6D66123374DA}">
      <dsp:nvSpPr>
        <dsp:cNvPr id="0" name=""/>
        <dsp:cNvSpPr/>
      </dsp:nvSpPr>
      <dsp:spPr>
        <a:xfrm>
          <a:off x="5544065" y="32159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Load Time</a:t>
          </a:r>
          <a:endParaRPr lang="en-US" sz="1400" kern="1200"/>
        </a:p>
      </dsp:txBody>
      <dsp:txXfrm>
        <a:off x="5976065" y="32159"/>
        <a:ext cx="2123317" cy="864000"/>
      </dsp:txXfrm>
    </dsp:sp>
    <dsp:sp modelId="{E7867C99-F7B0-495C-A61B-ED3AD5818C9C}">
      <dsp:nvSpPr>
        <dsp:cNvPr id="0" name=""/>
        <dsp:cNvSpPr/>
      </dsp:nvSpPr>
      <dsp:spPr>
        <a:xfrm>
          <a:off x="5544065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</a:t>
          </a:r>
          <a:r>
            <a:rPr lang="de-DE" sz="1400" kern="1200" smtClean="0"/>
            <a:t>Benutzer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Betriebsystem</a:t>
          </a:r>
          <a:endParaRPr lang="en-US" sz="1400" kern="1200"/>
        </a:p>
      </dsp:txBody>
      <dsp:txXfrm>
        <a:off x="5544065" y="1004159"/>
        <a:ext cx="238985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65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162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206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175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191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65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24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2018-08-24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-Arbeitsblatt1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efinition" TargetMode="External"/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declar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smtClean="0"/>
              <a:t>Man kann </a:t>
            </a:r>
            <a:r>
              <a:rPr lang="de-DE" noProof="0" dirty="0" smtClean="0"/>
              <a:t>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Vor C++11</a:t>
            </a:r>
            <a:r>
              <a:rPr lang="de-DE" noProof="0" smtClean="0"/>
              <a:t>: </a:t>
            </a:r>
            <a:r>
              <a:rPr lang="de-DE" noProof="0" smtClean="0"/>
              <a:t>man kann/muss nur Basisklassen </a:t>
            </a:r>
            <a:r>
              <a:rPr lang="de-DE" noProof="0" dirty="0" smtClean="0"/>
              <a:t>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b="1" noProof="0" dirty="0" smtClean="0"/>
              <a:t>Seit C++11</a:t>
            </a:r>
            <a:r>
              <a:rPr lang="de-DE" noProof="0" dirty="0" smtClean="0"/>
              <a:t>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[0]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praktikum2018_v2.ova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12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13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125) gibt es weitere Möglichkeiten, Ganzzahlliterale anzugeben</a:t>
            </a:r>
          </a:p>
          <a:p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r>
              <a:rPr lang="de-DE" smtClean="0"/>
              <a:t>N.B. Seit C++11 kann man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de-DE"/>
          </a:p>
          <a:p>
            <a:pPr lvl="1"/>
            <a:endParaRPr lang="en-US" b="1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0654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noProof="0" smtClean="0"/>
              <a:t>Vollständiger Adressraum 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smtClean="0"/>
              <a:t>Vortragsteil</a:t>
            </a:r>
            <a:r>
              <a:rPr lang="de-DE" sz="2200" noProof="0" dirty="0" smtClean="0"/>
              <a:t>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One-Definition </a:t>
            </a:r>
            <a:r>
              <a:rPr lang="de-DE" b="1" smtClean="0">
                <a:solidFill>
                  <a:schemeClr val="bg1"/>
                </a:solidFill>
              </a:rPr>
              <a:t>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b="1" noProof="0" smtClean="0"/>
              <a:t>:</a:t>
            </a:r>
            <a:r>
              <a:rPr lang="de-DE" noProof="0" smtClean="0"/>
              <a:t>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int x;</a:t>
            </a:r>
            <a:r>
              <a:rPr lang="de-DE" noProof="0" smtClean="0"/>
              <a:t>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noProof="0" smtClean="0"/>
              <a:t>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MyClass::MyClass() 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/>
              <a:t>Achtung: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  <a:r>
              <a:rPr lang="de-DE"/>
              <a:t> ist immer eine </a:t>
            </a:r>
            <a:r>
              <a:rPr lang="de-DE" smtClean="0"/>
              <a:t>Definition, auch ohne Gleichheitszeichen!</a:t>
            </a:r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Initialisierung: </a:t>
            </a:r>
            <a:r>
              <a:rPr lang="de-DE" noProof="0" smtClean="0"/>
              <a:t>Deklaration </a:t>
            </a:r>
            <a:r>
              <a:rPr lang="de-DE" noProof="0" dirty="0" smtClean="0"/>
              <a:t>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smtClean="0"/>
              <a:t>Explizite Zuweisung ist vorzuziehen</a:t>
            </a:r>
            <a:r>
              <a:rPr lang="de-DE" noProof="0" dirty="0" smtClean="0"/>
              <a:t>!</a:t>
            </a:r>
          </a:p>
          <a:p>
            <a:pPr marL="881063" lvl="2" indent="-342900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r>
              <a:rPr lang="de-DE" noProof="0" smtClean="0"/>
              <a:t>Trennung erlaubt es aber, </a:t>
            </a:r>
            <a:r>
              <a:rPr lang="de-DE" b="1" noProof="0" smtClean="0"/>
              <a:t>zyklische Abhängigkeiten aufzubrechen</a:t>
            </a:r>
            <a:r>
              <a:rPr lang="de-DE" noProof="0" smtClean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</a:p>
          <a:p>
            <a:pPr algn="l"/>
            <a:r>
              <a:rPr lang="en-US" sz="1200"/>
              <a:t>Definitionen: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en.cppreference.com/w/cpp/language/definition</a:t>
            </a:r>
            <a:r>
              <a:rPr lang="en-US" sz="1200" smtClean="0"/>
              <a:t> </a:t>
            </a:r>
            <a:r>
              <a:rPr lang="en-US" sz="1200" smtClean="0">
                <a:hlinkClick r:id="rId4"/>
              </a:rPr>
              <a:t>https</a:t>
            </a:r>
            <a:r>
              <a:rPr lang="en-US" sz="1200">
                <a:hlinkClick r:id="rId4"/>
              </a:rPr>
              <a:t>://</a:t>
            </a:r>
            <a:r>
              <a:rPr lang="en-US" sz="1200" smtClean="0">
                <a:hlinkClick r:id="rId4"/>
              </a:rPr>
              <a:t>en.cppreference.com/w/cpp/language/declarations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mtClean="0"/>
              <a:t>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</a:t>
            </a:r>
            <a: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b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für 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smtClean="0"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exit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gauss(1);</a:t>
            </a:r>
          </a:p>
          <a:p>
            <a:pPr marL="342900" indent="-342900" algn="l">
              <a:buAutoNum type="arabicPlain" startAt="2"/>
            </a:pP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08228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896260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>
                <a:solidFill>
                  <a:schemeClr val="bg1"/>
                </a:solidFill>
              </a:rPr>
              <a:t>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Zuweisung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*myArray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kann.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300192" y="4221088"/>
            <a:ext cx="3024335" cy="273361"/>
          </a:xfrm>
          <a:prstGeom prst="wedgeRoundRectCallout">
            <a:avLst>
              <a:gd name="adj1" fmla="val -34857"/>
              <a:gd name="adj2" fmla="val 18955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~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/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</a:t>
            </a:r>
            <a:r>
              <a:rPr lang="de-DE" sz="1600" noProof="0" smtClean="0"/>
              <a:t>Attribut </a:t>
            </a:r>
            <a:r>
              <a:rPr lang="de-DE" sz="1600" noProof="0" smtClean="0"/>
              <a:t>(</a:t>
            </a:r>
            <a:r>
              <a:rPr lang="de-DE" sz="1600" noProof="0" smtClean="0">
                <a:sym typeface="Wingdings" panose="05000000000000000000" pitchFamily="2" charset="2"/>
              </a:rPr>
              <a:t></a:t>
            </a:r>
            <a:r>
              <a:rPr lang="de-DE" sz="1600" noProof="0" smtClean="0"/>
              <a:t> </a:t>
            </a:r>
            <a:r>
              <a:rPr lang="de-DE" sz="1600" noProof="0" dirty="0" smtClean="0"/>
              <a:t>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b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de-DE" sz="1600" i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 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//outside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Compiler </a:t>
            </a:r>
            <a:r>
              <a:rPr lang="de-DE" altLang="de-DE" noProof="0" dirty="0" smtClean="0"/>
              <a:t>kann automatisch die </a:t>
            </a:r>
            <a:r>
              <a:rPr lang="de-DE" altLang="de-DE" b="1" noProof="0" dirty="0" smtClean="0"/>
              <a:t>Absichten des Programmierers</a:t>
            </a:r>
            <a:r>
              <a:rPr lang="de-DE" altLang="de-DE" noProof="0" dirty="0" smtClean="0"/>
              <a:t> statisch durchsetzen (es gibt einen guten Grund wieso etwas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ggf. Optimierungen </a:t>
            </a:r>
            <a:r>
              <a:rPr lang="de-DE" altLang="de-DE" b="1" noProof="0" dirty="0" smtClean="0"/>
              <a:t>durchführen </a:t>
            </a:r>
            <a:r>
              <a:rPr lang="de-DE" altLang="de-DE" noProof="0" dirty="0" smtClean="0"/>
              <a:t>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b="1" noProof="0" smtClean="0"/>
              <a:t>Leser des Programmcodes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Absichten </a:t>
            </a:r>
            <a:r>
              <a:rPr lang="de-DE" altLang="de-DE" b="1" noProof="0" smtClean="0"/>
              <a:t>des </a:t>
            </a:r>
            <a:r>
              <a:rPr lang="de-DE" altLang="de-DE" b="1" noProof="0" smtClean="0"/>
              <a:t>Programmierers </a:t>
            </a:r>
            <a:r>
              <a:rPr lang="de-DE" altLang="de-DE" noProof="0" smtClean="0"/>
              <a:t>besser erkennen.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</a:t>
            </a:r>
            <a:r>
              <a:rPr lang="de-DE" b="1" noProof="0" smtClean="0"/>
              <a:t>: </a:t>
            </a:r>
            <a:r>
              <a:rPr lang="de-DE" smtClean="0"/>
              <a:t>"</a:t>
            </a:r>
            <a:r>
              <a:rPr lang="de-DE" noProof="0" smtClean="0"/>
              <a:t>{…}" </a:t>
            </a:r>
            <a:r>
              <a:rPr lang="de-DE" noProof="0" dirty="0" smtClean="0"/>
              <a:t>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</a:t>
            </a:r>
            <a:r>
              <a:rPr lang="de-DE" b="1" noProof="0" smtClean="0"/>
              <a:t>Sugar </a:t>
            </a:r>
            <a:r>
              <a:rPr lang="de-DE" b="1" noProof="0" smtClean="0"/>
              <a:t>f</a:t>
            </a:r>
            <a:r>
              <a:rPr lang="de-DE" b="1" smtClean="0"/>
              <a:t>ür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 </a:t>
            </a:r>
            <a:r>
              <a:rPr lang="de-DE"/>
              <a:t>zur </a:t>
            </a:r>
            <a:r>
              <a:rPr lang="de-DE" noProof="0" smtClean="0"/>
              <a:t>vereinfachten </a:t>
            </a:r>
            <a:r>
              <a:rPr lang="de-DE" noProof="0" dirty="0" smtClean="0"/>
              <a:t>Initialisierung von Vektoren </a:t>
            </a:r>
            <a:r>
              <a:rPr lang="de-DE" noProof="0" smtClean="0"/>
              <a:t>etc</a:t>
            </a:r>
            <a:r>
              <a:rPr lang="de-DE" noProof="0" smtClean="0"/>
              <a:t>. Beispiele:</a:t>
            </a:r>
            <a:endParaRPr lang="de-DE" noProof="0" dirty="0" smtClean="0"/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</a:t>
            </a:r>
            <a:r>
              <a:rPr lang="de-DE" noProof="0" smtClean="0"/>
              <a:t>und 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Anonyme </a:t>
            </a:r>
            <a:r>
              <a:rPr lang="de-DE" noProof="0" dirty="0" smtClean="0"/>
              <a:t>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16146</Words>
  <Application>Microsoft Office PowerPoint</Application>
  <PresentationFormat>Bildschirmpräsentation (4:3)</PresentationFormat>
  <Paragraphs>4875</Paragraphs>
  <Slides>239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239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Ganzzahlliterale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2479</cp:revision>
  <cp:lastPrinted>2018-04-11T06:17:22Z</cp:lastPrinted>
  <dcterms:created xsi:type="dcterms:W3CDTF">2008-08-19T13:25:11Z</dcterms:created>
  <dcterms:modified xsi:type="dcterms:W3CDTF">2018-08-24T08:18:59Z</dcterms:modified>
</cp:coreProperties>
</file>